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1" r:id="rId30"/>
    <p:sldId id="285" r:id="rId31"/>
    <p:sldId id="286" r:id="rId32"/>
    <p:sldId id="287" r:id="rId33"/>
    <p:sldId id="290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5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2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9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3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4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6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3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4</a:t>
            </a:r>
            <a:endParaRPr lang="en-IN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2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74602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Repulsion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83746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Construction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field of stator winding is wound like the main winding of a split-phase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motor and is connected directly to a single-phase source.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The </a:t>
            </a:r>
            <a:r>
              <a:rPr lang="en-US" b="1" dirty="0"/>
              <a:t>armature or </a:t>
            </a:r>
            <a:r>
              <a:rPr lang="en-US" b="1" dirty="0" smtClean="0"/>
              <a:t>rotor is </a:t>
            </a:r>
            <a:r>
              <a:rPr lang="en-US" b="1" dirty="0"/>
              <a:t>similar to a </a:t>
            </a:r>
            <a:r>
              <a:rPr lang="en-US" b="1" dirty="0" err="1"/>
              <a:t>d.c.</a:t>
            </a:r>
            <a:r>
              <a:rPr lang="en-US" b="1" dirty="0"/>
              <a:t> motor armature with drum type winding connected to </a:t>
            </a:r>
            <a:r>
              <a:rPr lang="en-US" b="1" dirty="0" smtClean="0"/>
              <a:t>a </a:t>
            </a:r>
            <a:r>
              <a:rPr lang="en-US" b="1" dirty="0" err="1" smtClean="0"/>
              <a:t>commutator</a:t>
            </a:r>
            <a:r>
              <a:rPr lang="en-US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However</a:t>
            </a:r>
            <a:r>
              <a:rPr lang="en-US" b="1" dirty="0">
                <a:solidFill>
                  <a:srgbClr val="FF0000"/>
                </a:solidFill>
              </a:rPr>
              <a:t>, the brushes are not </a:t>
            </a:r>
            <a:r>
              <a:rPr lang="en-US" b="1" dirty="0" smtClean="0">
                <a:solidFill>
                  <a:srgbClr val="FF0000"/>
                </a:solidFill>
              </a:rPr>
              <a:t>connected to </a:t>
            </a:r>
            <a:r>
              <a:rPr lang="en-US" b="1" dirty="0">
                <a:solidFill>
                  <a:srgbClr val="FF0000"/>
                </a:solidFill>
              </a:rPr>
              <a:t>supply but are connected to each other or short-circuited.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/>
              <a:t>Short-circuiting the brushes </a:t>
            </a:r>
            <a:r>
              <a:rPr lang="en-US" b="1" dirty="0"/>
              <a:t>effectively makes the rotor into a type of squirrel cage.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The major difficulty </a:t>
            </a:r>
            <a:r>
              <a:rPr lang="en-US" b="1" dirty="0"/>
              <a:t>with an ordinary single-phase induction motor is the low starting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torque.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It </a:t>
            </a:r>
            <a:r>
              <a:rPr lang="en-US" b="1" dirty="0"/>
              <a:t>has also better </a:t>
            </a:r>
            <a:r>
              <a:rPr lang="en-US" b="1" dirty="0" smtClean="0"/>
              <a:t>power factor </a:t>
            </a:r>
            <a:r>
              <a:rPr lang="en-US" b="1" dirty="0"/>
              <a:t>than the conventional single-phase motor.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45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74602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Repulsion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Construction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89" y="2362200"/>
            <a:ext cx="7418169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8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74602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Repulsion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Principle </a:t>
            </a:r>
            <a:r>
              <a:rPr lang="en-US" b="1" dirty="0">
                <a:solidFill>
                  <a:srgbClr val="FF0000"/>
                </a:solidFill>
              </a:rPr>
              <a:t>of operation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listen to  me…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36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74602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Repulsion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The </a:t>
            </a:r>
            <a:r>
              <a:rPr lang="en-US" b="1" dirty="0"/>
              <a:t>total armature torque in a repulsion motor can be shown to be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Ta = sin 2</a:t>
            </a:r>
            <a:r>
              <a:rPr lang="el-GR" sz="2000" b="1" dirty="0" smtClean="0">
                <a:solidFill>
                  <a:srgbClr val="FF0000"/>
                </a:solidFill>
              </a:rPr>
              <a:t>α</a:t>
            </a:r>
            <a:endParaRPr lang="en-US" sz="20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l-GR" b="1" dirty="0" smtClean="0"/>
              <a:t>α</a:t>
            </a:r>
            <a:r>
              <a:rPr lang="en-US" b="1" dirty="0" smtClean="0"/>
              <a:t> = </a:t>
            </a:r>
            <a:r>
              <a:rPr lang="en-US" b="1" dirty="0"/>
              <a:t>angle between brush axis and stator field axis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For maximum torque, </a:t>
            </a:r>
            <a:r>
              <a:rPr lang="en-US" b="1" dirty="0" smtClean="0"/>
              <a:t>2</a:t>
            </a:r>
            <a:r>
              <a:rPr lang="el-GR" b="1" baseline="30000" dirty="0" smtClean="0"/>
              <a:t>α</a:t>
            </a:r>
            <a:r>
              <a:rPr lang="en-US" b="1" dirty="0" smtClean="0"/>
              <a:t> = </a:t>
            </a:r>
            <a:r>
              <a:rPr lang="en-US" b="1" dirty="0"/>
              <a:t>90° or </a:t>
            </a:r>
            <a:r>
              <a:rPr lang="el-GR" b="1" dirty="0" smtClean="0"/>
              <a:t>α</a:t>
            </a:r>
            <a:r>
              <a:rPr lang="en-US" b="1" dirty="0" smtClean="0"/>
              <a:t> = </a:t>
            </a:r>
            <a:r>
              <a:rPr lang="en-US" b="1" dirty="0"/>
              <a:t>45</a:t>
            </a:r>
            <a:r>
              <a:rPr lang="en-US" b="1" dirty="0" smtClean="0"/>
              <a:t>°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b="1" dirty="0"/>
              <a:t>Thus adjusting </a:t>
            </a:r>
            <a:r>
              <a:rPr lang="el-GR" b="1" dirty="0" smtClean="0"/>
              <a:t>α</a:t>
            </a:r>
            <a:r>
              <a:rPr lang="en-US" b="1" dirty="0" smtClean="0"/>
              <a:t> to </a:t>
            </a:r>
            <a:r>
              <a:rPr lang="en-US" b="1" dirty="0"/>
              <a:t>45° at starting, maximum torque can be obtained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during the starting period. However, </a:t>
            </a:r>
            <a:r>
              <a:rPr lang="el-GR" b="1" dirty="0" smtClean="0"/>
              <a:t>α</a:t>
            </a:r>
            <a:r>
              <a:rPr lang="en-US" b="1" dirty="0" smtClean="0"/>
              <a:t> has </a:t>
            </a:r>
            <a:r>
              <a:rPr lang="en-US" b="1" dirty="0"/>
              <a:t>to be adjusted to give a suitable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running speed.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846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74602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Repulsion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Characteristics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 The repulsion motor has characteristics very similar to those of an </a:t>
            </a:r>
            <a:r>
              <a:rPr lang="en-US" b="1" dirty="0" err="1"/>
              <a:t>a.c</a:t>
            </a:r>
            <a:r>
              <a:rPr lang="en-US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series motor i.e., </a:t>
            </a:r>
            <a:r>
              <a:rPr lang="en-US" b="1" dirty="0">
                <a:solidFill>
                  <a:srgbClr val="FF0000"/>
                </a:solidFill>
              </a:rPr>
              <a:t>it has a high starting torque and a high speed at no load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(ii)  The speed which the repulsion motor develops for any given load will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depend upon the position of the brushes</a:t>
            </a:r>
            <a:r>
              <a:rPr lang="en-US" b="1" dirty="0" smtClean="0"/>
              <a:t>.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(iii) In comparison with other single-phase motors, the repulsion motor has a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high starring torque and relatively low starting current.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Repulsion-Start Induction-Run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524000"/>
            <a:ext cx="7924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Sometimes the action of a repulsion motor is combined with that of a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single phase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induction motor to produce repulsion-start induction-run motor (also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called repulsion-start motor).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machine is </a:t>
            </a:r>
            <a:r>
              <a:rPr lang="en-US" b="1" dirty="0">
                <a:solidFill>
                  <a:srgbClr val="FF0000"/>
                </a:solidFill>
              </a:rPr>
              <a:t>started as a repulsion motor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corresponding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 starting torque.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 predetermined speed, a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centrifugal device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short-circuits the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 that the machine then </a:t>
            </a:r>
            <a:r>
              <a:rPr lang="en-US" b="1" dirty="0">
                <a:solidFill>
                  <a:srgbClr val="FF0000"/>
                </a:solidFill>
              </a:rPr>
              <a:t>operates as </a:t>
            </a:r>
            <a:r>
              <a:rPr lang="en-US" b="1" dirty="0" smtClean="0">
                <a:solidFill>
                  <a:srgbClr val="FF0000"/>
                </a:solidFill>
              </a:rPr>
              <a:t>a single-phase </a:t>
            </a:r>
            <a:r>
              <a:rPr lang="en-US" b="1" dirty="0">
                <a:solidFill>
                  <a:srgbClr val="FF0000"/>
                </a:solidFill>
              </a:rPr>
              <a:t>induction motor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Repulsion-Start Induction-Run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motor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 the same general construction of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repulsion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motor.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only difference is that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equipped with </a:t>
            </a:r>
            <a:r>
              <a:rPr lang="en-US" b="1" dirty="0">
                <a:solidFill>
                  <a:srgbClr val="FF0000"/>
                </a:solidFill>
              </a:rPr>
              <a:t>a centrifugal device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fitted on the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armature shaft.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motor reaches 75% of its full pinning speed,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centrifugal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device forces a short-circuiting ring to come in contact with 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inner surface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short-circuits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the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bars.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rotor then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resembles squirrel-cage type and the motor </a:t>
            </a:r>
            <a:r>
              <a:rPr lang="en-US" b="1" dirty="0">
                <a:solidFill>
                  <a:srgbClr val="FF0000"/>
                </a:solidFill>
              </a:rPr>
              <a:t>runs as a single-phase </a:t>
            </a:r>
            <a:r>
              <a:rPr lang="en-US" b="1" dirty="0" smtClean="0">
                <a:solidFill>
                  <a:srgbClr val="FF0000"/>
                </a:solidFill>
              </a:rPr>
              <a:t>induction motor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same time, the centrifugal device raises the brushes from the</a:t>
            </a:r>
          </a:p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which reduces the wear of the brushes and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 well as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makes the operation quiet.</a:t>
            </a:r>
          </a:p>
        </p:txBody>
      </p:sp>
    </p:spTree>
    <p:extLst>
      <p:ext uri="{BB962C8B-B14F-4D97-AF65-F5344CB8AC3E}">
        <p14:creationId xmlns:p14="http://schemas.microsoft.com/office/powerpoint/2010/main" val="38848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Repulsion-Start Induction-Run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Characteristics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 The starting torque is 2.5 to 4.5 times the full-load torque and the starting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current is 3.75 times the full-load value.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(ii)  Due to their high starting torque, repulsion-motors were used to operate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devices such as refrigerators, pumps, compressors etc.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they posed a serious problem of maintenance of brushes,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commutator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arid the centrifugal device. </a:t>
            </a:r>
          </a:p>
        </p:txBody>
      </p:sp>
    </p:spTree>
    <p:extLst>
      <p:ext uri="{BB962C8B-B14F-4D97-AF65-F5344CB8AC3E}">
        <p14:creationId xmlns:p14="http://schemas.microsoft.com/office/powerpoint/2010/main" val="16338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Repulsion-Induction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repulsion-induction motor produces a high starting torque entirely due to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repulsion motor action. When running, it functions through a combination of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induction-motor and repulsion motor action.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99" y="2673540"/>
            <a:ext cx="7706175" cy="351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3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Repulsion-Induction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334712"/>
            <a:ext cx="883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Construction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It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consists of a stator and a rotor (or armature).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 The stator carries a single distributed winding fed from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single-phase supply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The rotor is provided with two independent windings placed one inside the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other.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inner winding is a squirrel-cage winding with rotor bars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permanently short-circuited.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Placed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over the squirrel cage winding is a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repulsion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armature winding.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repulsion winding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is connected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to 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commutator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on which ride short-circuited brushes. There </a:t>
            </a:r>
            <a:r>
              <a:rPr lang="en-US" b="1" dirty="0" smtClean="0">
                <a:solidFill>
                  <a:srgbClr val="FF0000"/>
                </a:solidFill>
              </a:rPr>
              <a:t>is no </a:t>
            </a:r>
            <a:r>
              <a:rPr lang="en-US" b="1" dirty="0">
                <a:solidFill>
                  <a:srgbClr val="FF0000"/>
                </a:solidFill>
              </a:rPr>
              <a:t>centrifugal device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and the repulsion winding functions at all times.</a:t>
            </a:r>
          </a:p>
        </p:txBody>
      </p:sp>
    </p:spTree>
    <p:extLst>
      <p:ext uri="{BB962C8B-B14F-4D97-AF65-F5344CB8AC3E}">
        <p14:creationId xmlns:p14="http://schemas.microsoft.com/office/powerpoint/2010/main" val="12183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990600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Commutator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698486"/>
            <a:ext cx="73914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/>
              <a:t>3phase induction motor-Not a variable speed motor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/>
              <a:t>1 Phase induction motor-Not self starting, poor power factor, efficiency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33052" y="2895600"/>
            <a:ext cx="586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Common single phase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commutator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motors are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Series motors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Universal motors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Repulsion motors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Repulsion –induction motors</a:t>
            </a:r>
            <a:endParaRPr lang="en-IN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Repulsion-Induction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Operation</a:t>
            </a:r>
            <a:endParaRPr lang="en-US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 When single-phase supply is given to the stator winding, the repulsion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winding (i.e., outer winding) is active. Consequently, the motor starts as a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repulsion motor with a corresponding high starting torque.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</a:t>
            </a:r>
            <a:r>
              <a:rPr lang="en-US" b="1" dirty="0">
                <a:solidFill>
                  <a:srgbClr val="FF0000"/>
                </a:solidFill>
              </a:rPr>
              <a:t>As the motor speed increases, the current shifts from the outer to inner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winding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due to the decreasing impedance of the inner winding with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increasing speed. Consequently, at running speed, the squirrel cage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winding carries the greater part of rotor current.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This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shifting of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repulsion motor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action to induction-motor action is thus achieved without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any switching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arrangement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Repulsion-Induction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Characteristics</a:t>
            </a:r>
            <a:endParaRPr lang="en-US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 The no-load speed of a repulsion-induction motor is somewhat above the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synchronous speed because of the effect of repulsion winding. However,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speed at full-load is slightly less than the synchronous speed as in an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induction motor.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The speed regulation of the motor is about 6%.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(iii)  The starting torque is 2.25 to 3 times the full-load torque; the lower value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being for large motors. The starting current is 3 to 4 times the full-load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current.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This type of motor is used for applications requiring a high starting torque with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essentially a constant running speed. The common sizes are 0.25 to 5 H.P.</a:t>
            </a:r>
          </a:p>
        </p:txBody>
      </p:sp>
    </p:spTree>
    <p:extLst>
      <p:ext uri="{BB962C8B-B14F-4D97-AF65-F5344CB8AC3E}">
        <p14:creationId xmlns:p14="http://schemas.microsoft.com/office/powerpoint/2010/main" val="31794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Synchronous Motors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Very small single-phase motors have been developed which run at true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synchronous speed. They do not require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d.c.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excitation for the rotor. Because of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these characteristics, they are called unexcited single-phase synchronous motors.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The most commonly used types are: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)  Reluctance motors (ii)  Hysteresis motors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 efficiency and torque-developing ability of these motors is low; The output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of most of the commercial motors is only a few watts</a:t>
            </a:r>
          </a:p>
        </p:txBody>
      </p:sp>
    </p:spTree>
    <p:extLst>
      <p:ext uri="{BB962C8B-B14F-4D97-AF65-F5344CB8AC3E}">
        <p14:creationId xmlns:p14="http://schemas.microsoft.com/office/powerpoint/2010/main" val="8664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Reluctance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It is a single-phase synchronous motor which does not require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d.c.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excitation to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 rotor.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Its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operation is based upon the following principle: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Whenever a piece of ferromagnetic material is located in a magnetic field; a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force is exerted on the material, tending to align the material so that reluctance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of the magnetic path that passes through the material is minimum.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5353"/>
            <a:ext cx="5562600" cy="228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1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Reluctance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Construction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a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stator carrying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 single-phase winding along with an auxiliary winding to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produce a synchronous-revolving magnetic field.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a squirrel-cage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rotor having </a:t>
            </a:r>
            <a:r>
              <a:rPr lang="en-US" b="1" dirty="0">
                <a:solidFill>
                  <a:srgbClr val="FF0000"/>
                </a:solidFill>
              </a:rPr>
              <a:t>unsymmetrical magnetic construction.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This is achieved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by symmetrically removing some of the teeth from the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squirrel cage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rotor to produce salient poles on the rotor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salient poles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created on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 rotor must be equal to the poles on the stator.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Note that rotor salient poles offer low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reluctance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to the stator flux and,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therefore, become strongly magnetized.</a:t>
            </a:r>
          </a:p>
        </p:txBody>
      </p:sp>
    </p:spTree>
    <p:extLst>
      <p:ext uri="{BB962C8B-B14F-4D97-AF65-F5344CB8AC3E}">
        <p14:creationId xmlns:p14="http://schemas.microsoft.com/office/powerpoint/2010/main" val="36786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Reluctance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Operation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 When single-phase stator having an auxiliary winding is energized, a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synchronously-revolving field is produced. The motor starts as a standard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squirrel-cage induction motor and will accelerate to near its synchronous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speed.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As the rotor approaches synchronous speed, the rotating stator flux will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exert reluctance torque on the rotor poles tending to align the salient-pole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axis with the axis of the rotating field. </a:t>
            </a:r>
            <a:r>
              <a:rPr lang="en-US" b="1" dirty="0">
                <a:solidFill>
                  <a:srgbClr val="FF0000"/>
                </a:solidFill>
              </a:rPr>
              <a:t>The rotor assumes a position where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its salient poles lock with the poles of the revolving field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)) Consequently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, the motor will continue to run at the speed of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revolving flux i.e., at the synchronous speed.</a:t>
            </a:r>
          </a:p>
        </p:txBody>
      </p:sp>
    </p:spTree>
    <p:extLst>
      <p:ext uri="{BB962C8B-B14F-4D97-AF65-F5344CB8AC3E}">
        <p14:creationId xmlns:p14="http://schemas.microsoft.com/office/powerpoint/2010/main" val="2329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Reluctance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Operation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(iii)  When we apply a mechanical load, the rotor poles fall slightly behind the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stator poles, while continuing to turn at synchronous speed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As the load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on 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motor is increased, the mechanical angle between the poles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increases progressively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Nevertheless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, magnetic attraction keeps the rotor locked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to 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rotating flux. If the load is increased beyond the amount under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which 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reluctance torque can maintain synchronous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speed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Reluctance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Characteristics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 These motors have poor torque, power factor and efficiency.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These motors cannot accelerate high-inertia loads to synchronous speed.</a:t>
            </a:r>
          </a:p>
          <a:p>
            <a:pPr marL="400050" indent="-400050" algn="just">
              <a:lnSpc>
                <a:spcPct val="150000"/>
              </a:lnSpc>
              <a:buAutoNum type="romanLcParenBoth" startAt="3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pull-in and pull-out torques of such motors are weak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00050" indent="-400050" algn="just">
              <a:lnSpc>
                <a:spcPct val="150000"/>
              </a:lnSpc>
              <a:buAutoNum type="romanLcParenBoth" startAt="3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Despite the above drawbacks, the reluctance motor is cheaper than any other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type of synchronous motor. They are widely used for constant-speed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applications such as timing devices,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signaling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devices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Hysteresis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It is a single-phase motor whose operation depends upon the hysteresis effect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i.e., </a:t>
            </a:r>
            <a:r>
              <a:rPr lang="en-US" b="1" dirty="0">
                <a:solidFill>
                  <a:srgbClr val="FF0000"/>
                </a:solidFill>
              </a:rPr>
              <a:t>magnetization produced in a ferromagnetic material lags behind the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magnetizing force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4800600" cy="400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3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Hysteresis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Construction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a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stator designed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to produce a synchronously-revolving field from a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single-phase supply. This is accomplished by using permanent-split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capacitor type construction. Consequently, both the windings (i.e., starting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as well as main winding) remain connected in the circuit during running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operation as well as at starting. The value of capacitance is so adjusted as to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result in a flux revolving at synchronous speed.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a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rotor consisting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of a smooth cylinder of magnetically hard steel, without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winding or teeth.</a:t>
            </a:r>
          </a:p>
        </p:txBody>
      </p:sp>
    </p:spTree>
    <p:extLst>
      <p:ext uri="{BB962C8B-B14F-4D97-AF65-F5344CB8AC3E}">
        <p14:creationId xmlns:p14="http://schemas.microsoft.com/office/powerpoint/2010/main" val="40266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990600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AC Series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698486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If we connect normal dc series motor to ac what happens?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Torque developed is not constant Magnitude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Alternating flux induce eddy currents causing heat and there by loss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No inductive coupling between armature and field since they are placed in quadrature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Sparking in brushes is more due to transformer </a:t>
            </a:r>
            <a:r>
              <a:rPr lang="en-US" b="1" dirty="0" err="1" smtClean="0"/>
              <a:t>emf</a:t>
            </a:r>
            <a:r>
              <a:rPr lang="en-US" b="1" dirty="0" smtClean="0"/>
              <a:t> induced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Due to large voltage drop speed reduced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Starting Torque is low, low </a:t>
            </a:r>
            <a:r>
              <a:rPr lang="en-US" b="1" dirty="0" err="1" smtClean="0"/>
              <a:t>pf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67454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Hysteresis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Operation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When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 stator is energized from a single-phase supply, a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synchronously revolving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field (assumed in anti-clockwise direction) is produced due to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split-phase operation.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The revolving stator flux magnetizes the rotor. Due to hysteresis effect, the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axis of magnetization of rotor will lag behind the axis of stator field by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hysteresis lag angle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,the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rotor and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stator poles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are locked. If the rotor is stationary, the starting torque produced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is given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by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189" y="4800600"/>
            <a:ext cx="3086895" cy="112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Hysteresis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Operation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From now onwards, the rotor accelerates to synchronous speed with a uniform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torque.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(iii) After reaching synchronism, the motor continues to run at synchronous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speed and adjusts its torque angle so as to develop the torque required by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 load.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Hysteresis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Characteristics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)  A hysteresis motor can synchronize any load which it can accelerate, no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matter how great the inertia. It is because the torque is uniform from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standstill to synchronous speed.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(ii)  Since the rotor has no teeth or salient poles or winding, a hysteresis motor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is inherently quiet and produces smooth rotation of the load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(iii)  The rotor takes on the same number of poles as the stator field. Thus by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changing the number of stator poles through pole-changing connections,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we can get a set of synchronous speeds for the motor.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82984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Hysteresis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174" y="1334712"/>
            <a:ext cx="822222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Applications</a:t>
            </a:r>
            <a:endParaRPr lang="en-US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Due to their quiet operation and ability to drive high-inertia toads, hysteresis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motors are particularly well suited for driving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electric clocks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Timing devices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iii) tape-decks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iv)from-tables and other precision audio-equipment.</a:t>
            </a:r>
          </a:p>
        </p:txBody>
      </p:sp>
    </p:spTree>
    <p:extLst>
      <p:ext uri="{BB962C8B-B14F-4D97-AF65-F5344CB8AC3E}">
        <p14:creationId xmlns:p14="http://schemas.microsoft.com/office/powerpoint/2010/main" val="4967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3174" y="1334712"/>
            <a:ext cx="8222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You can download these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ppt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from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www.tijubaby.weebly.com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2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990600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AC Series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698486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Modification needed for ac series motor.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reduce eddy current loss-Laminations used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reduce reactance-series field should contains less number of turns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improve torque no. of armature conductors should be large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reduce reactance compensating winding should be used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Operating voltage kept low to reduce inductance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Reduce frequency to reduce inductance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/>
              <a:t>Interpoles</a:t>
            </a:r>
            <a:r>
              <a:rPr lang="en-US" b="1" dirty="0"/>
              <a:t>  to reduce armature resistance leads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0816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3673" y="636657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Universal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Construction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Changes should be employed to work in both ac and dc</a:t>
            </a:r>
          </a:p>
          <a:p>
            <a:pPr>
              <a:lnSpc>
                <a:spcPct val="150000"/>
              </a:lnSpc>
            </a:pP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7900"/>
            <a:ext cx="4557712" cy="432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6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3673" y="636657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Universal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Operation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When </a:t>
            </a:r>
            <a:r>
              <a:rPr lang="en-US" b="1" dirty="0"/>
              <a:t>motor is connected to an </a:t>
            </a:r>
            <a:r>
              <a:rPr lang="en-US" b="1" dirty="0" err="1" smtClean="0"/>
              <a:t>a.c</a:t>
            </a:r>
            <a:r>
              <a:rPr lang="en-US" b="1" dirty="0" smtClean="0"/>
              <a:t>. supply</a:t>
            </a:r>
            <a:r>
              <a:rPr lang="en-US" b="1" dirty="0"/>
              <a:t>, the same alternating current flows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through the field and armature </a:t>
            </a:r>
            <a:r>
              <a:rPr lang="en-US" b="1" dirty="0" smtClean="0"/>
              <a:t>windings.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The </a:t>
            </a:r>
            <a:r>
              <a:rPr lang="en-US" b="1" dirty="0"/>
              <a:t>field winding produces an </a:t>
            </a:r>
            <a:r>
              <a:rPr lang="en-US" b="1" dirty="0" smtClean="0"/>
              <a:t>alternating flux </a:t>
            </a:r>
            <a:r>
              <a:rPr lang="en-US" b="1" dirty="0" err="1" smtClean="0"/>
              <a:t>fhat</a:t>
            </a:r>
            <a:r>
              <a:rPr lang="en-US" b="1" dirty="0" smtClean="0"/>
              <a:t> </a:t>
            </a:r>
            <a:r>
              <a:rPr lang="en-US" b="1" dirty="0"/>
              <a:t>reacts with the current flowing </a:t>
            </a:r>
            <a:r>
              <a:rPr lang="en-US" b="1" dirty="0" smtClean="0"/>
              <a:t>in the </a:t>
            </a:r>
            <a:r>
              <a:rPr lang="en-US" b="1" dirty="0"/>
              <a:t>armature to produce a torque. 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Since </a:t>
            </a:r>
            <a:r>
              <a:rPr lang="en-US" b="1" dirty="0"/>
              <a:t>both armature current and flux </a:t>
            </a:r>
            <a:r>
              <a:rPr lang="en-US" b="1" dirty="0" smtClean="0"/>
              <a:t>reverse simultaneously</a:t>
            </a:r>
            <a:r>
              <a:rPr lang="en-US" b="1" dirty="0"/>
              <a:t>, the torque always acts in the same direction. 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It </a:t>
            </a:r>
            <a:r>
              <a:rPr lang="en-US" b="1" dirty="0"/>
              <a:t>may be </a:t>
            </a:r>
            <a:r>
              <a:rPr lang="en-US" b="1" dirty="0" smtClean="0"/>
              <a:t>noted that </a:t>
            </a:r>
            <a:r>
              <a:rPr lang="en-US" b="1" dirty="0"/>
              <a:t>no rotating flux is produced in this type of machines; the principle </a:t>
            </a:r>
            <a:r>
              <a:rPr lang="en-US" b="1" dirty="0" smtClean="0"/>
              <a:t>of operation </a:t>
            </a:r>
            <a:r>
              <a:rPr lang="en-US" b="1" dirty="0"/>
              <a:t>is the same as that of a </a:t>
            </a:r>
            <a:r>
              <a:rPr lang="en-US" b="1" dirty="0" err="1"/>
              <a:t>d.c.</a:t>
            </a:r>
            <a:r>
              <a:rPr lang="en-US" b="1" dirty="0"/>
              <a:t> series motor.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41819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3673" y="636657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Universal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Characteristics</a:t>
            </a:r>
            <a:endParaRPr lang="en-US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/>
              <a:t>The operating characteristics of an </a:t>
            </a:r>
            <a:r>
              <a:rPr lang="en-US" b="1" dirty="0" err="1"/>
              <a:t>a.c</a:t>
            </a:r>
            <a:r>
              <a:rPr lang="en-US" b="1" dirty="0"/>
              <a:t>. series motor are similar to those of a </a:t>
            </a:r>
            <a:r>
              <a:rPr lang="en-US" b="1" dirty="0" err="1"/>
              <a:t>d.c.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b="1" dirty="0"/>
              <a:t>series motor.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 The speed increases to a high value with a decrease in load. In very small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series motors, the losses are usually large enough at no load that limit the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speed to a definite value (1500 - 15,000 </a:t>
            </a:r>
            <a:r>
              <a:rPr lang="en-US" b="1" dirty="0" err="1"/>
              <a:t>r.p.m</a:t>
            </a:r>
            <a:r>
              <a:rPr lang="en-US" b="1" dirty="0"/>
              <a:t>.).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(ii)  The motor torque is high for large armature currents, thus giving a high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starting torque.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(iii)  At full-load, the power factor is about 90%. However, at starting or when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carrying an overload, the power factor is lower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873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3673" y="636657"/>
            <a:ext cx="51054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Universal motors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1376461"/>
            <a:ext cx="7924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Applications</a:t>
            </a:r>
            <a:endParaRPr lang="en-US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/>
              <a:t>The fractional horsepower </a:t>
            </a:r>
            <a:r>
              <a:rPr lang="en-US" b="1" dirty="0" err="1"/>
              <a:t>a.c</a:t>
            </a:r>
            <a:r>
              <a:rPr lang="en-US" b="1" dirty="0"/>
              <a:t>. series motors have high-speed (and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corresponding small size) and large starting torque. They can, therefore, be used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to drive: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(a) high-speed vacuum cleaners  (b) sewing machines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(c)  electric shavers (d) drills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(e)  machine tools etc.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363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174" y="636658"/>
            <a:ext cx="7460226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Single-Phase Repulsion Motor</a:t>
            </a:r>
            <a:endParaRPr lang="en-I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6461"/>
            <a:ext cx="8236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A repulsion motor is similar to an </a:t>
            </a:r>
            <a:r>
              <a:rPr lang="en-US" b="1" dirty="0" err="1">
                <a:solidFill>
                  <a:srgbClr val="FF0000"/>
                </a:solidFill>
              </a:rPr>
              <a:t>a.c</a:t>
            </a:r>
            <a:r>
              <a:rPr lang="en-US" b="1" dirty="0">
                <a:solidFill>
                  <a:srgbClr val="FF0000"/>
                </a:solidFill>
              </a:rPr>
              <a:t>. series motor except that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857250" lvl="1" indent="-400050">
              <a:lnSpc>
                <a:spcPct val="150000"/>
              </a:lnSpc>
              <a:buAutoNum type="romanLcParenBoth"/>
            </a:pPr>
            <a:r>
              <a:rPr lang="en-US" b="1" dirty="0" smtClean="0"/>
              <a:t>brushes </a:t>
            </a:r>
            <a:r>
              <a:rPr lang="en-US" b="1" dirty="0"/>
              <a:t>are not connected to supply but are short-circuited </a:t>
            </a:r>
            <a:r>
              <a:rPr lang="en-US" b="1" dirty="0" smtClean="0"/>
              <a:t>- </a:t>
            </a:r>
            <a:r>
              <a:rPr lang="en-US" b="1" dirty="0"/>
              <a:t>currents are induced in the armature conductors </a:t>
            </a:r>
            <a:r>
              <a:rPr lang="en-US" b="1" dirty="0" smtClean="0"/>
              <a:t>by transformer </a:t>
            </a:r>
            <a:r>
              <a:rPr lang="en-US" b="1" dirty="0"/>
              <a:t>action</a:t>
            </a:r>
            <a:r>
              <a:rPr lang="en-US" b="1" dirty="0" smtClean="0"/>
              <a:t>.</a:t>
            </a:r>
          </a:p>
          <a:p>
            <a:pPr marL="857250" lvl="1" indent="-400050">
              <a:lnSpc>
                <a:spcPct val="150000"/>
              </a:lnSpc>
              <a:buAutoNum type="romanLcParenBoth" startAt="2"/>
            </a:pPr>
            <a:r>
              <a:rPr lang="en-US" b="1" dirty="0" smtClean="0"/>
              <a:t>the </a:t>
            </a:r>
            <a:r>
              <a:rPr lang="en-US" b="1" dirty="0"/>
              <a:t>field structure has non-salient pole </a:t>
            </a:r>
            <a:r>
              <a:rPr lang="en-US" b="1" dirty="0" smtClean="0"/>
              <a:t>construction.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By </a:t>
            </a:r>
            <a:r>
              <a:rPr lang="en-US" b="1" dirty="0"/>
              <a:t>adjusting the position of short-circuited brushes on the </a:t>
            </a:r>
            <a:r>
              <a:rPr lang="en-US" b="1" dirty="0" err="1"/>
              <a:t>commutator</a:t>
            </a:r>
            <a:r>
              <a:rPr lang="en-US" b="1" dirty="0"/>
              <a:t>, </a:t>
            </a:r>
            <a:r>
              <a:rPr lang="en-US" b="1" dirty="0" smtClean="0"/>
              <a:t>the starting </a:t>
            </a:r>
            <a:r>
              <a:rPr lang="en-US" b="1" dirty="0"/>
              <a:t>torque can be developed in the motor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7698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2367</Words>
  <Application>Microsoft Office PowerPoint</Application>
  <PresentationFormat>On-screen Show (4:3)</PresentationFormat>
  <Paragraphs>253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Tiju Baby</dc:creator>
  <cp:lastModifiedBy>Tiju</cp:lastModifiedBy>
  <cp:revision>12</cp:revision>
  <dcterms:created xsi:type="dcterms:W3CDTF">2006-08-16T00:00:00Z</dcterms:created>
  <dcterms:modified xsi:type="dcterms:W3CDTF">2015-03-19T02:26:34Z</dcterms:modified>
</cp:coreProperties>
</file>